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4"/>
  </p:notesMasterIdLst>
  <p:sldIdLst>
    <p:sldId id="259" r:id="rId2"/>
    <p:sldId id="278" r:id="rId3"/>
    <p:sldId id="284" r:id="rId4"/>
    <p:sldId id="265" r:id="rId5"/>
    <p:sldId id="285" r:id="rId6"/>
    <p:sldId id="279" r:id="rId7"/>
    <p:sldId id="282" r:id="rId8"/>
    <p:sldId id="281" r:id="rId9"/>
    <p:sldId id="283" r:id="rId10"/>
    <p:sldId id="280"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13803" autoAdjust="0"/>
    <p:restoredTop sz="94224" autoAdjust="0"/>
  </p:normalViewPr>
  <p:slideViewPr>
    <p:cSldViewPr>
      <p:cViewPr varScale="1">
        <p:scale>
          <a:sx n="96" d="100"/>
          <a:sy n="96" d="100"/>
        </p:scale>
        <p:origin x="-1608"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#GSM104557 = Value for GSM104557: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#GSM104558 = Value for GSM104558: NaÃ¯ve2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#GSM104657 = Value for GSM104657: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Sham LV:</a:t>
            </a:r>
          </a:p>
          <a:p>
            <a:r>
              <a:rPr lang="en-AU" sz="1200" kern="1200" dirty="0" smtClean="0">
                <a:solidFill>
                  <a:schemeClr val="tx1"/>
                </a:solidFill>
                <a:effectLst/>
                <a:latin typeface="+mn-lt"/>
                <a:ea typeface="+mn-ea"/>
                <a:cs typeface="+mn-cs"/>
              </a:rPr>
              <a:t>#GSM104565 = Value for GSM104565: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#GSM104664 = Value for GSM104664: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#GSM104566 = Value for GSM104566: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#GSM104665 = Value for GSM104665: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#GSM104567 = Value for GSM104567: 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#GSM104666 = Value for GSM104666: 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#GSM104568 = Value for GSM104568: 12h_LV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#GSM104667 = Value for GSM104667: 12h_LV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#GSM104569 = Value for GSM104569: 24h_LV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#GSM104668 = Value for GSM104668: 24h_LV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Infarcted tissue:</a:t>
            </a:r>
            <a:endParaRPr lang="en-US" dirty="0" smtClean="0"/>
          </a:p>
          <a:p>
            <a:r>
              <a:rPr lang="en-AU" sz="1200" kern="1200" dirty="0" smtClean="0">
                <a:solidFill>
                  <a:schemeClr val="tx1"/>
                </a:solidFill>
                <a:effectLst/>
                <a:latin typeface="+mn-lt"/>
                <a:ea typeface="+mn-ea"/>
                <a:cs typeface="+mn-cs"/>
              </a:rPr>
              <a:t>#GSM104559 = Value for GSM104559: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#GSM104658 = Value for GSM104658: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#GSM104560 = Value for GSM104560: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#GSM104659 = Value for GSM104659: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#GSM104561 = Value for GSM104561: 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#GSM104660 = Value for GSM104660: 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#GSM104562 = Value for GSM104562: 12h_post-AMI_IF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#GSM104661 = Value for GSM104661: 12h_post-AMI_IF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#GSM104563 = Value for GSM104563: 24h_post-AMI_IF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#GSM104662 = Value for GSM104662: 24h_post-AMI_IF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Surviving free wall:</a:t>
            </a:r>
          </a:p>
          <a:p>
            <a:r>
              <a:rPr lang="en-AU" sz="1200" kern="1200" dirty="0" smtClean="0">
                <a:solidFill>
                  <a:schemeClr val="tx1"/>
                </a:solidFill>
                <a:effectLst/>
                <a:latin typeface="+mn-lt"/>
                <a:ea typeface="+mn-ea"/>
                <a:cs typeface="+mn-cs"/>
              </a:rPr>
              <a:t>#GSM104583 = Value for GSM104583: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#GSM104682 = Value for GSM104682: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#GSM104584 = Value for GSM104584: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#GSM104683 = Value for GSM104683: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#GSM104585 = Value for GSM104585: 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#GSM104684 = Value for GSM104684: 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#GSM104586 = Value for GSM104586: 12h_post-AMI_FW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#GSM104685 = Value for GSM104685: 12h_post-AMI_FW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#GSM104587 = Value for GSM104587: 24h_post-AMI_FW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#GSM104686 = Value for GSM104686: 24h_post-AMI_FW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48hr:</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8</a:t>
            </a:fld>
            <a:endParaRPr lang="en-US"/>
          </a:p>
        </p:txBody>
      </p:sp>
    </p:spTree>
    <p:extLst>
      <p:ext uri="{BB962C8B-B14F-4D97-AF65-F5344CB8AC3E}">
        <p14:creationId xmlns:p14="http://schemas.microsoft.com/office/powerpoint/2010/main" val="609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15</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27/07/15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cbi.nlm.nih.gov/pubmed/11984561/" TargetMode="External"/><Relationship Id="rId4" Type="http://schemas.openxmlformats.org/officeDocument/2006/relationships/hyperlink" Target="http://www.ncbi.nlm.nih.gov/pubmed/12540299/" TargetMode="External"/><Relationship Id="rId1" Type="http://schemas.openxmlformats.org/officeDocument/2006/relationships/slideLayout" Target="../slideLayouts/slideLayout2.xml"/><Relationship Id="rId2" Type="http://schemas.openxmlformats.org/officeDocument/2006/relationships/hyperlink" Target="http://www.genmapp.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avid.abcc.ncifcrf.gov/"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ajpheart.physiology.org/content/294/1/H426.short" TargetMode="External"/><Relationship Id="rId4" Type="http://schemas.openxmlformats.org/officeDocument/2006/relationships/hyperlink" Target="http://press.endocrine.org/doi/abs/10.1210/en.2008-0472" TargetMode="External"/><Relationship Id="rId5" Type="http://schemas.openxmlformats.org/officeDocument/2006/relationships/hyperlink" Target="http://circ.ahajournals.org/content/104/12/1430.short" TargetMode="External"/><Relationship Id="rId1" Type="http://schemas.openxmlformats.org/officeDocument/2006/relationships/slideLayout" Target="../slideLayouts/slideLayout2.xml"/><Relationship Id="rId2" Type="http://schemas.openxmlformats.org/officeDocument/2006/relationships/hyperlink" Target="http://www.sciencedirect.com/science/article/pii/S01969781090036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geo/query/acc.cgi?acc=GSE13747" TargetMode="External"/><Relationship Id="rId3" Type="http://schemas.openxmlformats.org/officeDocument/2006/relationships/hyperlink" Target="http://www.ncbi.nlm.nih.gov/pubmed/2007756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ncbi.nlm.nih.gov/sites/GDSbrowser?acc=GDS3655" TargetMode="External"/><Relationship Id="rId4" Type="http://schemas.openxmlformats.org/officeDocument/2006/relationships/hyperlink" Target="http://www.ncbi.nlm.nih.gov/pubmed?LinkName=gds_pubmed&amp;from_uid=3655" TargetMode="External"/><Relationship Id="rId5" Type="http://schemas.openxmlformats.org/officeDocument/2006/relationships/hyperlink" Target="http://www.ncbi.nlm.nih.gov/pmc/articles/PMC3032498/" TargetMode="External"/><Relationship Id="rId1" Type="http://schemas.openxmlformats.org/officeDocument/2006/relationships/slideLayout" Target="../slideLayouts/slideLayout2.xml"/><Relationship Id="rId2" Type="http://schemas.openxmlformats.org/officeDocument/2006/relationships/hyperlink" Target="http://www.ncbi.nlm.nih.gov/gd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ncbi.nlm.nih.gov/sites/GDSbrowser?acc=GDS2331" TargetMode="External"/><Relationship Id="rId4" Type="http://schemas.openxmlformats.org/officeDocument/2006/relationships/hyperlink" Target="http://www.ncbi.nlm.nih.gov/pubmed/16845475"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a:t>
            </a:r>
            <a:r>
              <a:rPr lang="en-US" dirty="0" smtClean="0"/>
              <a:t>1</a:t>
            </a:r>
            <a:endParaRPr lang="en-US" dirty="0"/>
          </a:p>
        </p:txBody>
      </p:sp>
      <p:sp>
        <p:nvSpPr>
          <p:cNvPr id="5" name="Subtitle 4"/>
          <p:cNvSpPr>
            <a:spLocks noGrp="1"/>
          </p:cNvSpPr>
          <p:nvPr>
            <p:ph type="subTitle" idx="1"/>
          </p:nvPr>
        </p:nvSpPr>
        <p:spPr/>
        <p:txBody>
          <a:bodyPr>
            <a:normAutofit lnSpcReduction="10000"/>
          </a:bodyPr>
          <a:lstStyle/>
          <a:p>
            <a:r>
              <a:rPr lang="en-US" dirty="0" smtClean="0"/>
              <a:t>Effect of </a:t>
            </a:r>
            <a:r>
              <a:rPr lang="en-US" dirty="0" smtClean="0"/>
              <a:t>Ghrelin on </a:t>
            </a:r>
            <a:r>
              <a:rPr lang="en-US" dirty="0" smtClean="0"/>
              <a:t>Ischemic Heart Disease</a:t>
            </a:r>
            <a:endParaRPr lang="en-US" dirty="0" smtClean="0"/>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GenMAPP</a:t>
            </a:r>
            <a:endParaRPr lang="en-US" dirty="0"/>
          </a:p>
        </p:txBody>
      </p:sp>
      <p:sp>
        <p:nvSpPr>
          <p:cNvPr id="3" name="Content Placeholder 2"/>
          <p:cNvSpPr>
            <a:spLocks noGrp="1"/>
          </p:cNvSpPr>
          <p:nvPr>
            <p:ph idx="1"/>
          </p:nvPr>
        </p:nvSpPr>
        <p:spPr/>
        <p:txBody>
          <a:bodyPr/>
          <a:lstStyle/>
          <a:p>
            <a:r>
              <a:rPr lang="en-US" dirty="0" smtClean="0"/>
              <a:t>Papers:</a:t>
            </a:r>
          </a:p>
          <a:p>
            <a:pPr lvl="1"/>
            <a:r>
              <a:rPr lang="en-AU" dirty="0">
                <a:hlinkClick r:id="rId3"/>
              </a:rPr>
              <a:t>GenMAPP, a new tool for viewing and </a:t>
            </a:r>
            <a:r>
              <a:rPr lang="en-AU" dirty="0" err="1">
                <a:hlinkClick r:id="rId3"/>
              </a:rPr>
              <a:t>analyzing</a:t>
            </a:r>
            <a:r>
              <a:rPr lang="en-AU" dirty="0">
                <a:hlinkClick r:id="rId3"/>
              </a:rPr>
              <a:t> microarray data on biological pathways</a:t>
            </a:r>
            <a:r>
              <a:rPr lang="en-AU" dirty="0"/>
              <a:t>.</a:t>
            </a:r>
          </a:p>
          <a:p>
            <a:pPr lvl="1"/>
            <a:r>
              <a:rPr lang="en-AU" dirty="0">
                <a:hlinkClick r:id="rId4"/>
              </a:rPr>
              <a:t>MAPPFinder: using Gene Ontology and GenMAPP to create a global gene-expression profile from microarray data.</a:t>
            </a:r>
            <a:endParaRPr lang="en-AU" dirty="0"/>
          </a:p>
          <a:p>
            <a:pPr lvl="1"/>
            <a:endParaRPr lang="en-US" dirty="0"/>
          </a:p>
        </p:txBody>
      </p:sp>
    </p:spTree>
    <p:extLst>
      <p:ext uri="{BB962C8B-B14F-4D97-AF65-F5344CB8AC3E}">
        <p14:creationId xmlns:p14="http://schemas.microsoft.com/office/powerpoint/2010/main" val="98752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Soooooo</a:t>
            </a:r>
            <a:r>
              <a:rPr lang="en-US" dirty="0" smtClean="0"/>
              <a:t> many experiments!!!</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Soooooo</a:t>
            </a:r>
            <a:r>
              <a:rPr lang="en-US" dirty="0"/>
              <a:t> much data!!!</a:t>
            </a:r>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88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I got lost in the data for a while ;)</a:t>
            </a:r>
            <a:endParaRPr lang="en-US"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268759"/>
            <a:ext cx="5077659" cy="4104457"/>
          </a:xfrm>
          <a:prstGeom prst="rect">
            <a:avLst/>
          </a:prstGeom>
        </p:spPr>
      </p:pic>
      <p:sp>
        <p:nvSpPr>
          <p:cNvPr id="4" name="TextBox 3"/>
          <p:cNvSpPr txBox="1"/>
          <p:nvPr/>
        </p:nvSpPr>
        <p:spPr>
          <a:xfrm>
            <a:off x="5436096" y="2708920"/>
            <a:ext cx="3563888" cy="3970318"/>
          </a:xfrm>
          <a:prstGeom prst="rect">
            <a:avLst/>
          </a:prstGeom>
          <a:noFill/>
        </p:spPr>
        <p:txBody>
          <a:bodyPr wrap="square" rtlCol="0">
            <a:spAutoFit/>
          </a:bodyPr>
          <a:lstStyle/>
          <a:p>
            <a:r>
              <a:rPr lang="en-US" dirty="0" smtClean="0"/>
              <a:t>…then focused!</a:t>
            </a:r>
          </a:p>
          <a:p>
            <a:r>
              <a:rPr lang="en-US" dirty="0" smtClean="0"/>
              <a:t>Data 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now we have our ‘top 100’ genes</a:t>
            </a:r>
            <a:endParaRPr lang="en-US" dirty="0"/>
          </a:p>
        </p:txBody>
      </p:sp>
      <p:sp>
        <p:nvSpPr>
          <p:cNvPr id="3" name="Content Placeholder 2"/>
          <p:cNvSpPr>
            <a:spLocks noGrp="1"/>
          </p:cNvSpPr>
          <p:nvPr>
            <p:ph idx="1"/>
          </p:nvPr>
        </p:nvSpPr>
        <p:spPr/>
        <p:txBody>
          <a:bodyPr/>
          <a:lstStyle/>
          <a:p>
            <a:r>
              <a:rPr lang="en-US" dirty="0" smtClean="0"/>
              <a:t>Genes which were up-regulated</a:t>
            </a:r>
          </a:p>
          <a:p>
            <a:pPr lvl="1"/>
            <a:r>
              <a:rPr lang="en-US" dirty="0" smtClean="0"/>
              <a:t>Twice as many copies of mRNA compared with control</a:t>
            </a:r>
          </a:p>
          <a:p>
            <a:r>
              <a:rPr lang="en-US" dirty="0" smtClean="0"/>
              <a:t>Genes that were down regulated </a:t>
            </a:r>
          </a:p>
          <a:p>
            <a:pPr lvl="1"/>
            <a:r>
              <a:rPr lang="en-US" dirty="0" smtClean="0"/>
              <a:t>less than half the expression of controls</a:t>
            </a:r>
          </a:p>
          <a:p>
            <a:endParaRPr lang="en-US" dirty="0" smtClean="0"/>
          </a:p>
          <a:p>
            <a:r>
              <a:rPr lang="en-US" dirty="0" smtClean="0"/>
              <a:t>Now how do you choose a single gene to investigate…?</a:t>
            </a:r>
            <a:endParaRPr lang="en-US" dirty="0"/>
          </a:p>
        </p:txBody>
      </p:sp>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 to the rescue!!!</a:t>
            </a:r>
            <a:endParaRPr lang="en-US" dirty="0"/>
          </a:p>
        </p:txBody>
      </p:sp>
      <p:pic>
        <p:nvPicPr>
          <p:cNvPr id="5" name="Picture 4" descr="Screen Shot 2014-08-19 at 5.49.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528" y="1700808"/>
            <a:ext cx="5931330" cy="4937039"/>
          </a:xfrm>
          <a:prstGeom prst="rect">
            <a:avLst/>
          </a:prstGeom>
        </p:spPr>
      </p:pic>
      <p:sp>
        <p:nvSpPr>
          <p:cNvPr id="6" name="TextBox 5"/>
          <p:cNvSpPr txBox="1"/>
          <p:nvPr/>
        </p:nvSpPr>
        <p:spPr>
          <a:xfrm>
            <a:off x="6588224" y="1412776"/>
            <a:ext cx="2376264" cy="224676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smtClean="0">
                <a:solidFill>
                  <a:schemeClr val="bg1"/>
                </a:solidFill>
              </a:rPr>
              <a:t>D</a:t>
            </a:r>
            <a:r>
              <a:rPr lang="en-US" sz="2800" dirty="0" smtClean="0">
                <a:solidFill>
                  <a:schemeClr val="accent5">
                    <a:lumMod val="20000"/>
                    <a:lumOff val="80000"/>
                  </a:schemeClr>
                </a:solidFill>
              </a:rPr>
              <a:t>atabase for </a:t>
            </a:r>
            <a:r>
              <a:rPr lang="en-US" sz="2800" dirty="0" smtClean="0">
                <a:solidFill>
                  <a:srgbClr val="FFFFFF"/>
                </a:solidFill>
              </a:rPr>
              <a:t>A</a:t>
            </a:r>
            <a:r>
              <a:rPr lang="en-US" sz="2800" dirty="0" smtClean="0">
                <a:solidFill>
                  <a:schemeClr val="accent5">
                    <a:lumMod val="20000"/>
                    <a:lumOff val="80000"/>
                  </a:schemeClr>
                </a:solidFill>
              </a:rPr>
              <a:t>nnotation, </a:t>
            </a:r>
            <a:r>
              <a:rPr lang="en-US" sz="2800" dirty="0" err="1" smtClean="0">
                <a:solidFill>
                  <a:srgbClr val="FFFFFF"/>
                </a:solidFill>
              </a:rPr>
              <a:t>V</a:t>
            </a:r>
            <a:r>
              <a:rPr lang="en-US" sz="2800" dirty="0" err="1" smtClean="0">
                <a:solidFill>
                  <a:schemeClr val="accent5">
                    <a:lumMod val="20000"/>
                    <a:lumOff val="80000"/>
                  </a:schemeClr>
                </a:solidFill>
              </a:rPr>
              <a:t>isualisation</a:t>
            </a:r>
            <a:r>
              <a:rPr lang="en-US" sz="2800" dirty="0" smtClean="0">
                <a:solidFill>
                  <a:schemeClr val="accent5">
                    <a:lumMod val="20000"/>
                    <a:lumOff val="80000"/>
                  </a:schemeClr>
                </a:solidFill>
              </a:rPr>
              <a:t> &amp; </a:t>
            </a:r>
            <a:r>
              <a:rPr lang="en-US" sz="2800" dirty="0" smtClean="0">
                <a:solidFill>
                  <a:srgbClr val="FFFFFF"/>
                </a:solidFill>
              </a:rPr>
              <a:t>I</a:t>
            </a:r>
            <a:r>
              <a:rPr lang="en-US" sz="2800" dirty="0" smtClean="0">
                <a:solidFill>
                  <a:schemeClr val="accent5">
                    <a:lumMod val="20000"/>
                    <a:lumOff val="80000"/>
                  </a:schemeClr>
                </a:solidFill>
              </a:rPr>
              <a:t>ntegrated </a:t>
            </a:r>
            <a:r>
              <a:rPr lang="en-US" sz="2800" dirty="0" smtClean="0">
                <a:solidFill>
                  <a:srgbClr val="FFFFFF"/>
                </a:solidFill>
              </a:rPr>
              <a:t>D</a:t>
            </a:r>
            <a:r>
              <a:rPr lang="en-US" sz="2800" dirty="0" smtClean="0">
                <a:solidFill>
                  <a:schemeClr val="accent5">
                    <a:lumMod val="20000"/>
                    <a:lumOff val="80000"/>
                  </a:schemeClr>
                </a:solidFill>
              </a:rPr>
              <a:t>iscovery</a:t>
            </a:r>
            <a:endParaRPr lang="en-US" sz="2800" dirty="0">
              <a:solidFill>
                <a:schemeClr val="accent5">
                  <a:lumMod val="20000"/>
                  <a:lumOff val="80000"/>
                </a:schemeClr>
              </a:solidFill>
            </a:endParaRPr>
          </a:p>
        </p:txBody>
      </p:sp>
      <p:sp>
        <p:nvSpPr>
          <p:cNvPr id="7" name="TextBox 6"/>
          <p:cNvSpPr txBox="1"/>
          <p:nvPr/>
        </p:nvSpPr>
        <p:spPr>
          <a:xfrm>
            <a:off x="6516216" y="5517232"/>
            <a:ext cx="2627784" cy="1200329"/>
          </a:xfrm>
          <a:prstGeom prst="rect">
            <a:avLst/>
          </a:prstGeom>
          <a:noFill/>
        </p:spPr>
        <p:txBody>
          <a:bodyPr wrap="square" rtlCol="0">
            <a:spAutoFit/>
          </a:bodyPr>
          <a:lstStyle/>
          <a:p>
            <a:r>
              <a:rPr lang="en-US" i="1" dirty="0" smtClean="0">
                <a:solidFill>
                  <a:schemeClr val="tx2">
                    <a:lumMod val="75000"/>
                  </a:schemeClr>
                </a:solidFill>
              </a:rPr>
              <a:t>…and many other sites like it – for review see:</a:t>
            </a:r>
          </a:p>
          <a:p>
            <a:r>
              <a:rPr lang="en-US" i="1" dirty="0" smtClean="0">
                <a:solidFill>
                  <a:schemeClr val="tx2">
                    <a:lumMod val="75000"/>
                  </a:schemeClr>
                </a:solidFill>
              </a:rPr>
              <a:t>Huang et al 2009 Nature Protocols 4: 44-57</a:t>
            </a:r>
            <a:endParaRPr lang="en-US" i="1" dirty="0">
              <a:solidFill>
                <a:schemeClr val="tx2">
                  <a:lumMod val="75000"/>
                </a:schemeClr>
              </a:solidFill>
            </a:endParaRPr>
          </a:p>
        </p:txBody>
      </p:sp>
      <p:sp>
        <p:nvSpPr>
          <p:cNvPr id="2" name="Rectangle 1"/>
          <p:cNvSpPr/>
          <p:nvPr/>
        </p:nvSpPr>
        <p:spPr>
          <a:xfrm>
            <a:off x="1259632" y="1196752"/>
            <a:ext cx="3744415" cy="369332"/>
          </a:xfrm>
          <a:prstGeom prst="rect">
            <a:avLst/>
          </a:prstGeom>
        </p:spPr>
        <p:txBody>
          <a:bodyPr wrap="square">
            <a:spAutoFit/>
          </a:bodyPr>
          <a:lstStyle/>
          <a:p>
            <a:r>
              <a:rPr lang="en-US" dirty="0" smtClean="0">
                <a:hlinkClick r:id="rId4"/>
              </a:rPr>
              <a:t>http://david.abcc.ncifcrf.gov/</a:t>
            </a:r>
            <a:endParaRPr lang="en-US" dirty="0"/>
          </a:p>
        </p:txBody>
      </p:sp>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in our top 100 genes…</a:t>
            </a:r>
            <a:endParaRPr lang="en-US" dirty="0"/>
          </a:p>
        </p:txBody>
      </p:sp>
      <p:pic>
        <p:nvPicPr>
          <p:cNvPr id="3" name="Picture 2" descr="Screen Shot 2014-08-19 at 5.50.30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6" y="1268760"/>
            <a:ext cx="6016103" cy="4824536"/>
          </a:xfrm>
          <a:prstGeom prst="rect">
            <a:avLst/>
          </a:prstGeom>
        </p:spPr>
      </p:pic>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95937" y="4077072"/>
            <a:ext cx="4732474" cy="1800200"/>
          </a:xfrm>
          <a:prstGeom prst="rect">
            <a:avLst/>
          </a:prstGeom>
          <a:ln>
            <a:solidFill>
              <a:srgbClr val="3366FF"/>
            </a:solidFill>
          </a:ln>
        </p:spPr>
      </p:pic>
      <p:sp>
        <p:nvSpPr>
          <p:cNvPr id="5" name="Rectangle 4"/>
          <p:cNvSpPr/>
          <p:nvPr/>
        </p:nvSpPr>
        <p:spPr>
          <a:xfrm>
            <a:off x="251520"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dirty="0">
                <a:latin typeface="Arial" charset="0"/>
                <a:ea typeface="ＭＳ Ｐゴシック" charset="0"/>
                <a:cs typeface="Arial" charset="0"/>
              </a:rPr>
              <a:t>Animal treatment and tissue collection:</a:t>
            </a:r>
          </a:p>
          <a:p>
            <a:pPr lvl="1"/>
            <a:r>
              <a:rPr lang="en-AU" sz="1600" dirty="0">
                <a:latin typeface="Arial" charset="0"/>
                <a:ea typeface="ＭＳ Ｐゴシック" charset="0"/>
                <a:cs typeface="Arial" charset="0"/>
              </a:rPr>
              <a:t>Mice with coronary artery occluded or sham</a:t>
            </a:r>
          </a:p>
          <a:p>
            <a:pPr lvl="1"/>
            <a:r>
              <a:rPr lang="en-AU" sz="1600" dirty="0">
                <a:latin typeface="Arial" charset="0"/>
                <a:ea typeface="ＭＳ Ｐゴシック" charset="0"/>
                <a:cs typeface="Arial" charset="0"/>
              </a:rPr>
              <a:t>Treated with synthetic ghrelin analogue or placebo</a:t>
            </a:r>
          </a:p>
          <a:p>
            <a:pPr lvl="1"/>
            <a:r>
              <a:rPr lang="en-AU" sz="1600" dirty="0">
                <a:latin typeface="Arial" charset="0"/>
                <a:ea typeface="ＭＳ Ｐゴシック" charset="0"/>
                <a:cs typeface="Arial" charset="0"/>
              </a:rPr>
              <a:t>Mice sacrificed and ventricle frozen in liquid nitrogen</a:t>
            </a:r>
          </a:p>
          <a:p>
            <a:pPr lvl="1">
              <a:spcBef>
                <a:spcPts val="800"/>
              </a:spcBef>
            </a:pPr>
            <a:r>
              <a:rPr lang="en-AU" sz="1600" dirty="0">
                <a:latin typeface="Arial" charset="0"/>
                <a:ea typeface="ＭＳ Ｐゴシック" charset="0"/>
                <a:cs typeface="Arial" charset="0"/>
              </a:rPr>
              <a:t>RNA extracted and </a:t>
            </a:r>
            <a:r>
              <a:rPr lang="en-AU" sz="1600" dirty="0" err="1">
                <a:latin typeface="Arial" charset="0"/>
                <a:ea typeface="ＭＳ Ｐゴシック" charset="0"/>
                <a:cs typeface="Arial" charset="0"/>
              </a:rPr>
              <a:t>cDNA</a:t>
            </a:r>
            <a:r>
              <a:rPr lang="en-AU" sz="1600" dirty="0">
                <a:latin typeface="Arial" charset="0"/>
                <a:ea typeface="ＭＳ Ｐゴシック" charset="0"/>
                <a:cs typeface="Arial" charset="0"/>
              </a:rPr>
              <a:t> synthesised</a:t>
            </a:r>
          </a:p>
          <a:p>
            <a:pPr>
              <a:spcBef>
                <a:spcPts val="800"/>
              </a:spcBef>
            </a:pPr>
            <a:r>
              <a:rPr lang="en-AU" sz="1800" dirty="0">
                <a:latin typeface="Arial" charset="0"/>
                <a:ea typeface="ＭＳ Ｐゴシック" charset="0"/>
                <a:cs typeface="Arial" charset="0"/>
              </a:rPr>
              <a:t>Online databases of microarray &amp; </a:t>
            </a:r>
            <a:r>
              <a:rPr lang="en-AU" sz="1800" dirty="0" err="1">
                <a:latin typeface="Arial" charset="0"/>
                <a:ea typeface="ＭＳ Ｐゴシック" charset="0"/>
                <a:cs typeface="Arial" charset="0"/>
              </a:rPr>
              <a:t>seqRNA</a:t>
            </a:r>
            <a:r>
              <a:rPr lang="en-AU" sz="1800" dirty="0">
                <a:latin typeface="Arial" charset="0"/>
                <a:ea typeface="ＭＳ Ｐゴシック" charset="0"/>
                <a:cs typeface="Arial" charset="0"/>
              </a:rPr>
              <a:t> results analysed for genes of interest</a:t>
            </a:r>
          </a:p>
          <a:p>
            <a:pPr>
              <a:spcBef>
                <a:spcPts val="800"/>
              </a:spcBef>
            </a:pPr>
            <a:r>
              <a:rPr lang="en-AU" sz="1800" dirty="0">
                <a:latin typeface="Arial" charset="0"/>
                <a:ea typeface="ＭＳ Ｐゴシック" charset="0"/>
                <a:cs typeface="Arial" charset="0"/>
              </a:rPr>
              <a:t>In groups of 3-4 you will:</a:t>
            </a:r>
          </a:p>
          <a:p>
            <a:pPr lvl="1"/>
            <a:r>
              <a:rPr lang="en-AU" sz="1800" dirty="0" smtClean="0">
                <a:latin typeface="Arial" charset="0"/>
                <a:ea typeface="ＭＳ Ｐゴシック" charset="0"/>
                <a:cs typeface="Arial" charset="0"/>
              </a:rPr>
              <a:t>Perform pathway &amp; </a:t>
            </a:r>
            <a:r>
              <a:rPr lang="en-AU" sz="1800" dirty="0">
                <a:latin typeface="Arial" charset="0"/>
                <a:ea typeface="ＭＳ Ｐゴシック" charset="0"/>
                <a:cs typeface="Arial" charset="0"/>
              </a:rPr>
              <a:t>literature searches and to select a gene of interest</a:t>
            </a:r>
          </a:p>
          <a:p>
            <a:pPr lvl="1"/>
            <a:r>
              <a:rPr lang="en-AU" sz="1800" dirty="0">
                <a:latin typeface="Arial" charset="0"/>
                <a:ea typeface="ＭＳ Ｐゴシック" charset="0"/>
                <a:cs typeface="Arial" charset="0"/>
              </a:rPr>
              <a:t>Design primers for your gene</a:t>
            </a:r>
          </a:p>
          <a:p>
            <a:pPr lvl="1"/>
            <a:r>
              <a:rPr lang="en-AU" sz="1800" dirty="0">
                <a:latin typeface="Arial" charset="0"/>
                <a:ea typeface="ＭＳ Ｐゴシック" charset="0"/>
                <a:cs typeface="Arial" charset="0"/>
              </a:rPr>
              <a:t>Perform </a:t>
            </a:r>
            <a:r>
              <a:rPr lang="en-AU" sz="1800" dirty="0" err="1">
                <a:latin typeface="Arial" charset="0"/>
                <a:ea typeface="ＭＳ Ｐゴシック" charset="0"/>
                <a:cs typeface="Arial" charset="0"/>
              </a:rPr>
              <a:t>qPCR</a:t>
            </a:r>
            <a:r>
              <a:rPr lang="en-AU" sz="1800" dirty="0">
                <a:latin typeface="Arial" charset="0"/>
                <a:ea typeface="ＭＳ Ｐゴシック" charset="0"/>
                <a:cs typeface="Arial" charset="0"/>
              </a:rPr>
              <a:t> and analyse the results</a:t>
            </a:r>
          </a:p>
          <a:p>
            <a:pPr>
              <a:spcBef>
                <a:spcPts val="800"/>
              </a:spcBef>
            </a:pPr>
            <a:r>
              <a:rPr lang="en-AU" sz="1800" dirty="0">
                <a:latin typeface="Arial" charset="0"/>
                <a:ea typeface="ＭＳ Ｐゴシック" charset="0"/>
                <a:cs typeface="Arial" charset="0"/>
              </a:rPr>
              <a:t>Individual report on your experimental findings (20%)</a:t>
            </a:r>
          </a:p>
          <a:p>
            <a:pPr lvl="1"/>
            <a:r>
              <a:rPr lang="en-AU" sz="1800" dirty="0">
                <a:latin typeface="Arial" charset="0"/>
                <a:ea typeface="ＭＳ Ｐゴシック" charset="0"/>
                <a:cs typeface="Arial" charset="0"/>
              </a:rPr>
              <a:t>4 page limit (excluding reference list)</a:t>
            </a:r>
          </a:p>
          <a:p>
            <a:pPr lvl="1"/>
            <a:r>
              <a:rPr lang="en-AU" sz="1800" dirty="0">
                <a:latin typeface="Arial" charset="0"/>
                <a:ea typeface="ＭＳ Ｐゴシック" charset="0"/>
                <a:cs typeface="Arial" charset="0"/>
              </a:rPr>
              <a:t>Submitted online through </a:t>
            </a:r>
            <a:r>
              <a:rPr lang="en-AU" sz="1800" dirty="0" err="1">
                <a:latin typeface="Arial" charset="0"/>
                <a:ea typeface="ＭＳ Ｐゴシック" charset="0"/>
                <a:cs typeface="Arial" charset="0"/>
              </a:rPr>
              <a:t>Turnitin</a:t>
            </a:r>
            <a:r>
              <a:rPr lang="en-AU" sz="1800" dirty="0">
                <a:latin typeface="Arial" charset="0"/>
                <a:ea typeface="ＭＳ Ｐゴシック" charset="0"/>
                <a:cs typeface="Arial" charset="0"/>
              </a:rPr>
              <a:t> (link on Blackboard)</a:t>
            </a:r>
          </a:p>
          <a:p>
            <a:pPr lvl="1"/>
            <a:r>
              <a:rPr lang="en-AU" sz="1800" dirty="0">
                <a:latin typeface="Arial" charset="0"/>
                <a:ea typeface="ＭＳ Ｐゴシック" charset="0"/>
                <a:cs typeface="Arial" charset="0"/>
              </a:rPr>
              <a:t>Due in week 6 (1 week after final prac class)</a:t>
            </a:r>
          </a:p>
          <a:p>
            <a:endParaRPr lang="en-AU" sz="1800" dirty="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lstStyle/>
          <a:p>
            <a:r>
              <a:rPr lang="en-US" dirty="0" smtClean="0"/>
              <a:t>Myocardial infarct -&gt; pathological cardiac remodeling -&gt; heart failure</a:t>
            </a:r>
          </a:p>
          <a:p>
            <a:r>
              <a:rPr lang="en-US" dirty="0" smtClean="0"/>
              <a:t>Inhibited by ghrelin</a:t>
            </a:r>
          </a:p>
          <a:p>
            <a:r>
              <a:rPr lang="en-US" dirty="0" smtClean="0"/>
              <a:t>Candidate pathways:</a:t>
            </a:r>
          </a:p>
          <a:p>
            <a:pPr lvl="1"/>
            <a:r>
              <a:rPr lang="en-US" dirty="0" smtClean="0"/>
              <a:t>Inflammatory response (</a:t>
            </a:r>
            <a:r>
              <a:rPr lang="en-US" dirty="0" smtClean="0">
                <a:hlinkClick r:id="rId2"/>
              </a:rPr>
              <a:t>1</a:t>
            </a:r>
            <a:r>
              <a:rPr lang="en-US" dirty="0" smtClean="0"/>
              <a:t>)</a:t>
            </a:r>
          </a:p>
          <a:p>
            <a:pPr lvl="1"/>
            <a:r>
              <a:rPr lang="en-US" dirty="0" smtClean="0"/>
              <a:t>Sympathetic nervous system response (</a:t>
            </a:r>
            <a:r>
              <a:rPr lang="en-US" dirty="0" smtClean="0">
                <a:hlinkClick r:id="rId3"/>
              </a:rPr>
              <a:t>2</a:t>
            </a:r>
            <a:r>
              <a:rPr lang="en-US" dirty="0" smtClean="0"/>
              <a:t>, </a:t>
            </a:r>
            <a:r>
              <a:rPr lang="en-US" dirty="0" smtClean="0">
                <a:hlinkClick r:id="rId4"/>
              </a:rPr>
              <a:t>3</a:t>
            </a:r>
            <a:r>
              <a:rPr lang="en-US" dirty="0" smtClean="0"/>
              <a:t>)</a:t>
            </a:r>
          </a:p>
          <a:p>
            <a:pPr lvl="1"/>
            <a:r>
              <a:rPr lang="en-US" dirty="0" smtClean="0"/>
              <a:t>Growth hormone mediated (</a:t>
            </a:r>
            <a:r>
              <a:rPr lang="en-US" dirty="0" smtClean="0">
                <a:hlinkClick r:id="rId5"/>
              </a:rPr>
              <a:t>4</a:t>
            </a:r>
            <a:r>
              <a:rPr lang="en-US" dirty="0" smtClean="0"/>
              <a:t>)</a:t>
            </a:r>
          </a:p>
        </p:txBody>
      </p:sp>
    </p:spTree>
    <p:extLst>
      <p:ext uri="{BB962C8B-B14F-4D97-AF65-F5344CB8AC3E}">
        <p14:creationId xmlns:p14="http://schemas.microsoft.com/office/powerpoint/2010/main" val="263299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4082"/>
          </a:xfrm>
        </p:spPr>
        <p:txBody>
          <a:bodyPr>
            <a:noAutofit/>
          </a:bodyPr>
          <a:lstStyle/>
          <a:p>
            <a:r>
              <a:rPr lang="en-US" sz="3200" dirty="0" smtClean="0">
                <a:solidFill>
                  <a:srgbClr val="008000"/>
                </a:solidFill>
              </a:rPr>
              <a:t>GEO Datasets: </a:t>
            </a:r>
            <a:r>
              <a:rPr lang="en-US" sz="3200" dirty="0">
                <a:solidFill>
                  <a:srgbClr val="008000"/>
                </a:solidFill>
              </a:rPr>
              <a:t>http://</a:t>
            </a:r>
            <a:r>
              <a:rPr lang="en-US" sz="3200" dirty="0" err="1">
                <a:solidFill>
                  <a:srgbClr val="008000"/>
                </a:solidFill>
              </a:rPr>
              <a:t>www.ncbi.nlm.nih.gov</a:t>
            </a:r>
            <a:r>
              <a:rPr lang="en-US" sz="3200" dirty="0">
                <a:solidFill>
                  <a:srgbClr val="008000"/>
                </a:solidFill>
              </a:rPr>
              <a:t>/</a:t>
            </a:r>
            <a:r>
              <a:rPr lang="en-US" sz="3200" dirty="0" smtClean="0">
                <a:solidFill>
                  <a:srgbClr val="008000"/>
                </a:solidFill>
              </a:rPr>
              <a:t>geo/</a:t>
            </a:r>
            <a:endParaRPr lang="en-US" sz="3200" dirty="0">
              <a:solidFill>
                <a:srgbClr val="008000"/>
              </a:solidFill>
            </a:endParaRPr>
          </a:p>
        </p:txBody>
      </p:sp>
      <p:pic>
        <p:nvPicPr>
          <p:cNvPr id="5" name="Picture 4" descr="Screen Shot 2014-08-19 at 8.59.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836713"/>
            <a:ext cx="5890015" cy="3816424"/>
          </a:xfrm>
          <a:prstGeom prst="rect">
            <a:avLst/>
          </a:prstGeom>
        </p:spPr>
      </p:pic>
      <p:pic>
        <p:nvPicPr>
          <p:cNvPr id="6" name="Picture 5" descr="Screen Shot 2014-08-19 at 8.59.3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2310167"/>
            <a:ext cx="5760640" cy="3766096"/>
          </a:xfrm>
          <a:prstGeom prst="rect">
            <a:avLst/>
          </a:prstGeom>
        </p:spPr>
      </p:pic>
      <p:sp>
        <p:nvSpPr>
          <p:cNvPr id="7" name="TextBox 6"/>
          <p:cNvSpPr txBox="1"/>
          <p:nvPr/>
        </p:nvSpPr>
        <p:spPr>
          <a:xfrm>
            <a:off x="107504" y="5890046"/>
            <a:ext cx="2304256" cy="923330"/>
          </a:xfrm>
          <a:prstGeom prst="rect">
            <a:avLst/>
          </a:prstGeom>
          <a:noFill/>
        </p:spPr>
        <p:txBody>
          <a:bodyPr wrap="square" rtlCol="0">
            <a:spAutoFit/>
          </a:bodyPr>
          <a:lstStyle/>
          <a:p>
            <a:r>
              <a:rPr lang="en-US" dirty="0" smtClean="0">
                <a:solidFill>
                  <a:srgbClr val="3366FF"/>
                </a:solidFill>
              </a:rPr>
              <a:t>Database of results from microarray and </a:t>
            </a:r>
            <a:r>
              <a:rPr lang="en-US" dirty="0" err="1" smtClean="0">
                <a:solidFill>
                  <a:srgbClr val="3366FF"/>
                </a:solidFill>
              </a:rPr>
              <a:t>seqRNA</a:t>
            </a:r>
            <a:r>
              <a:rPr lang="en-US" dirty="0" smtClean="0">
                <a:solidFill>
                  <a:srgbClr val="3366FF"/>
                </a:solidFill>
              </a:rPr>
              <a:t> experiments</a:t>
            </a:r>
            <a:endParaRPr lang="en-US" dirty="0">
              <a:solidFill>
                <a:srgbClr val="3366FF"/>
              </a:solidFill>
            </a:endParaRPr>
          </a:p>
        </p:txBody>
      </p:sp>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data sets</a:t>
            </a:r>
            <a:endParaRPr lang="en-US" dirty="0"/>
          </a:p>
        </p:txBody>
      </p:sp>
      <p:sp>
        <p:nvSpPr>
          <p:cNvPr id="3" name="Content Placeholder 2"/>
          <p:cNvSpPr>
            <a:spLocks noGrp="1"/>
          </p:cNvSpPr>
          <p:nvPr>
            <p:ph idx="1"/>
          </p:nvPr>
        </p:nvSpPr>
        <p:spPr/>
        <p:txBody>
          <a:bodyPr/>
          <a:lstStyle/>
          <a:p>
            <a:r>
              <a:rPr lang="en-US" dirty="0" smtClean="0"/>
              <a:t>Ghrelin:</a:t>
            </a:r>
            <a:endParaRPr lang="en-US" dirty="0"/>
          </a:p>
          <a:p>
            <a:pPr lvl="1"/>
            <a:r>
              <a:rPr lang="en-US" dirty="0"/>
              <a:t>Liver fibrosis – </a:t>
            </a:r>
            <a:r>
              <a:rPr lang="en-US" dirty="0">
                <a:hlinkClick r:id="rId2"/>
              </a:rPr>
              <a:t>GDS</a:t>
            </a:r>
            <a:r>
              <a:rPr lang="en-US" dirty="0"/>
              <a:t>, </a:t>
            </a:r>
            <a:r>
              <a:rPr lang="en-US" dirty="0">
                <a:hlinkClick r:id="rId3"/>
              </a:rPr>
              <a:t>Abstract</a:t>
            </a:r>
            <a:endParaRPr lang="en-US" dirty="0"/>
          </a:p>
          <a:p>
            <a:r>
              <a:rPr lang="en-US" dirty="0" smtClean="0"/>
              <a:t>Cardiac remodeling time courses post myocardial infarction </a:t>
            </a:r>
          </a:p>
          <a:p>
            <a:pPr lvl="1"/>
            <a:r>
              <a:rPr lang="en-US" dirty="0" smtClean="0"/>
              <a:t>0h-48hr</a:t>
            </a:r>
          </a:p>
          <a:p>
            <a:pPr lvl="1"/>
            <a:endParaRPr lang="en-US" dirty="0"/>
          </a:p>
        </p:txBody>
      </p:sp>
    </p:spTree>
    <p:extLst>
      <p:ext uri="{BB962C8B-B14F-4D97-AF65-F5344CB8AC3E}">
        <p14:creationId xmlns:p14="http://schemas.microsoft.com/office/powerpoint/2010/main" val="8768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NIH GEO</a:t>
            </a:r>
            <a:endParaRPr lang="en-US" dirty="0"/>
          </a:p>
        </p:txBody>
      </p:sp>
      <p:sp>
        <p:nvSpPr>
          <p:cNvPr id="5" name="Content Placeholder 4"/>
          <p:cNvSpPr>
            <a:spLocks noGrp="1"/>
          </p:cNvSpPr>
          <p:nvPr>
            <p:ph idx="1"/>
          </p:nvPr>
        </p:nvSpPr>
        <p:spPr/>
        <p:txBody>
          <a:bodyPr>
            <a:normAutofit lnSpcReduction="10000"/>
          </a:bodyPr>
          <a:lstStyle/>
          <a:p>
            <a:r>
              <a:rPr lang="en-US" dirty="0">
                <a:hlinkClick r:id="rId2"/>
              </a:rPr>
              <a:t>http://www.ncbi.nlm.nih.gov/</a:t>
            </a:r>
            <a:r>
              <a:rPr lang="en-US" dirty="0" smtClean="0">
                <a:hlinkClick r:id="rId2"/>
              </a:rPr>
              <a:t>gds</a:t>
            </a:r>
            <a:r>
              <a:rPr lang="en-US" dirty="0" smtClean="0"/>
              <a:t> </a:t>
            </a:r>
          </a:p>
          <a:p>
            <a:pPr lvl="1"/>
            <a:r>
              <a:rPr lang="en-US" dirty="0" smtClean="0"/>
              <a:t>Searched for ‘ischemia heart mouse’ =&gt; 467 data sets</a:t>
            </a:r>
          </a:p>
          <a:p>
            <a:r>
              <a:rPr lang="en-AU" dirty="0">
                <a:hlinkClick r:id="rId3"/>
              </a:rPr>
              <a:t>Post-ischemic </a:t>
            </a:r>
            <a:r>
              <a:rPr lang="en-AU" b="1" dirty="0">
                <a:hlinkClick r:id="rId3"/>
              </a:rPr>
              <a:t>heart</a:t>
            </a:r>
            <a:r>
              <a:rPr lang="en-AU" dirty="0">
                <a:hlinkClick r:id="rId3"/>
              </a:rPr>
              <a:t> failure model</a:t>
            </a:r>
            <a:endParaRPr lang="en-AU" dirty="0"/>
          </a:p>
          <a:p>
            <a:pPr lvl="1"/>
            <a:r>
              <a:rPr lang="en-US" dirty="0" smtClean="0">
                <a:hlinkClick r:id="rId4"/>
              </a:rPr>
              <a:t>Abstract</a:t>
            </a:r>
            <a:endParaRPr lang="en-US" dirty="0" smtClean="0"/>
          </a:p>
          <a:p>
            <a:pPr lvl="1"/>
            <a:r>
              <a:rPr lang="en-US" dirty="0" smtClean="0">
                <a:hlinkClick r:id="rId5"/>
              </a:rPr>
              <a:t>Paper</a:t>
            </a:r>
            <a:endParaRPr lang="en-US" dirty="0" smtClean="0"/>
          </a:p>
          <a:p>
            <a:pPr lvl="2"/>
            <a:r>
              <a:rPr lang="en-US" dirty="0"/>
              <a:t>Differential gene expression profile in post-ischemic heart failure mouse </a:t>
            </a:r>
            <a:r>
              <a:rPr lang="en-US" dirty="0" smtClean="0"/>
              <a:t>hearts: </a:t>
            </a:r>
          </a:p>
          <a:p>
            <a:pPr lvl="2"/>
            <a:r>
              <a:rPr lang="en-US" dirty="0" smtClean="0"/>
              <a:t>“</a:t>
            </a:r>
            <a:r>
              <a:rPr lang="en-AU" dirty="0"/>
              <a:t>A total of 14,755 distinct genes with known protein products were probed </a:t>
            </a:r>
            <a:r>
              <a:rPr lang="en-AU" dirty="0" smtClean="0"/>
              <a:t>… </a:t>
            </a:r>
            <a:r>
              <a:rPr lang="en-AU" dirty="0"/>
              <a:t>1989 (13.48%) were significantly up-regulated and 90 (0.61%) were down-regulated in post-ischemic HF hearts. Using the </a:t>
            </a:r>
            <a:r>
              <a:rPr lang="en-AU" dirty="0" err="1"/>
              <a:t>GenMapp</a:t>
            </a:r>
            <a:r>
              <a:rPr lang="en-AU" dirty="0"/>
              <a:t> software to categorize Gene Ontology terms, we examined whether certain cellular pathways encoded by altered genes were prominently affected in the infarcted myocardium… We validated by real-time PCR five of the genes that were found by the microarray analysis to be either up- (</a:t>
            </a:r>
            <a:r>
              <a:rPr lang="en-AU" i="1" dirty="0"/>
              <a:t>Hif1a</a:t>
            </a:r>
            <a:r>
              <a:rPr lang="en-AU" dirty="0"/>
              <a:t>, </a:t>
            </a:r>
            <a:r>
              <a:rPr lang="en-AU" i="1" dirty="0"/>
              <a:t>Ifnar1</a:t>
            </a:r>
            <a:r>
              <a:rPr lang="en-AU" dirty="0"/>
              <a:t>, </a:t>
            </a:r>
            <a:r>
              <a:rPr lang="en-AU" i="1" dirty="0"/>
              <a:t>Mmp23</a:t>
            </a:r>
            <a:r>
              <a:rPr lang="en-AU" dirty="0"/>
              <a:t>, and </a:t>
            </a:r>
            <a:r>
              <a:rPr lang="en-AU" i="1" dirty="0"/>
              <a:t>Tlr4</a:t>
            </a:r>
            <a:r>
              <a:rPr lang="en-AU" dirty="0"/>
              <a:t>) or not regulated (</a:t>
            </a:r>
            <a:r>
              <a:rPr lang="en-AU" i="1" dirty="0"/>
              <a:t>Nos2</a:t>
            </a:r>
            <a:r>
              <a:rPr lang="en-AU" dirty="0"/>
              <a:t>)</a:t>
            </a:r>
            <a:r>
              <a:rPr lang="en-AU" dirty="0" smtClean="0"/>
              <a:t>.”</a:t>
            </a:r>
            <a:endParaRPr lang="en-US" dirty="0"/>
          </a:p>
          <a:p>
            <a:pPr lvl="2"/>
            <a:endParaRPr lang="en-US" dirty="0"/>
          </a:p>
        </p:txBody>
      </p:sp>
    </p:spTree>
    <p:extLst>
      <p:ext uri="{BB962C8B-B14F-4D97-AF65-F5344CB8AC3E}">
        <p14:creationId xmlns:p14="http://schemas.microsoft.com/office/powerpoint/2010/main" val="79134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AU" dirty="0">
                <a:hlinkClick r:id="rId2"/>
              </a:rPr>
              <a:t>Post-ischemic heart failure </a:t>
            </a:r>
            <a:r>
              <a:rPr lang="en-AU" dirty="0" smtClean="0">
                <a:hlinkClick r:id="rId2"/>
              </a:rPr>
              <a:t>model</a:t>
            </a:r>
            <a:endParaRPr lang="en-AU" dirty="0"/>
          </a:p>
          <a:p>
            <a:pPr lvl="1"/>
            <a:r>
              <a:rPr lang="en-AU" dirty="0"/>
              <a:t>Analysis of C57BL/6 hearts 7 weeks after inducing myocardial infarction. Myocardial infarcts were produced by ligation of the descending branch of the left coronary artery. </a:t>
            </a:r>
            <a:endParaRPr lang="en-AU" sz="3800" dirty="0"/>
          </a:p>
          <a:p>
            <a:r>
              <a:rPr lang="en-AU" sz="2400" dirty="0"/>
              <a:t> </a:t>
            </a:r>
          </a:p>
          <a:p>
            <a:pPr lvl="1"/>
            <a:endParaRPr lang="en-AU" dirty="0"/>
          </a:p>
          <a:p>
            <a:endParaRPr lang="en-US" dirty="0"/>
          </a:p>
        </p:txBody>
      </p:sp>
    </p:spTree>
    <p:extLst>
      <p:ext uri="{BB962C8B-B14F-4D97-AF65-F5344CB8AC3E}">
        <p14:creationId xmlns:p14="http://schemas.microsoft.com/office/powerpoint/2010/main" val="354147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AU" dirty="0">
                <a:hlinkClick r:id="rId3"/>
              </a:rPr>
              <a:t>Acute myocardial infarction model: time course (MG-U74C)</a:t>
            </a:r>
            <a:endParaRPr lang="en-AU" dirty="0"/>
          </a:p>
          <a:p>
            <a:pPr lvl="1"/>
            <a:r>
              <a:rPr lang="en-AU" dirty="0"/>
              <a:t>Analysis of left heart ventricles (LV) at various time points up to 48 hours following surgically induced acute myocardial infarction (AMI). Ischemic/infarcted tissue, surviving free wall, and the </a:t>
            </a:r>
            <a:r>
              <a:rPr lang="en-AU" dirty="0" err="1"/>
              <a:t>interventricular</a:t>
            </a:r>
            <a:r>
              <a:rPr lang="en-AU" dirty="0"/>
              <a:t> septum of LV examined. </a:t>
            </a:r>
            <a:endParaRPr lang="en-AU" dirty="0" smtClean="0"/>
          </a:p>
          <a:p>
            <a:pPr lvl="1"/>
            <a:r>
              <a:rPr lang="en-AU" dirty="0" err="1"/>
              <a:t>Harpster</a:t>
            </a:r>
            <a:r>
              <a:rPr lang="en-AU" dirty="0"/>
              <a:t> MH, </a:t>
            </a:r>
            <a:r>
              <a:rPr lang="en-AU" dirty="0" err="1"/>
              <a:t>Bandyopadhyay</a:t>
            </a:r>
            <a:r>
              <a:rPr lang="en-AU" dirty="0"/>
              <a:t> S, Thomas DP, </a:t>
            </a:r>
            <a:r>
              <a:rPr lang="en-AU" dirty="0" err="1"/>
              <a:t>Ivanov</a:t>
            </a:r>
            <a:r>
              <a:rPr lang="en-AU" dirty="0"/>
              <a:t> PS et al. Earliest changes in the left ventricular </a:t>
            </a:r>
            <a:r>
              <a:rPr lang="en-AU" dirty="0" err="1"/>
              <a:t>transcriptome</a:t>
            </a:r>
            <a:r>
              <a:rPr lang="en-AU" dirty="0"/>
              <a:t> </a:t>
            </a:r>
            <a:r>
              <a:rPr lang="en-AU" dirty="0" err="1"/>
              <a:t>postmyocardial</a:t>
            </a:r>
            <a:r>
              <a:rPr lang="en-AU" dirty="0"/>
              <a:t> infarction. </a:t>
            </a:r>
            <a:r>
              <a:rPr lang="en-AU" i="1" dirty="0" err="1"/>
              <a:t>Mamm</a:t>
            </a:r>
            <a:r>
              <a:rPr lang="en-AU" i="1" dirty="0"/>
              <a:t> Genome</a:t>
            </a:r>
            <a:r>
              <a:rPr lang="en-AU" dirty="0"/>
              <a:t> 2006 Jul;17(7):701-15. PMID: </a:t>
            </a:r>
            <a:r>
              <a:rPr lang="en-AU" dirty="0" smtClean="0">
                <a:hlinkClick r:id="rId4" tooltip="Link to PubMed record"/>
              </a:rPr>
              <a:t>16845475</a:t>
            </a:r>
            <a:endParaRPr lang="en-AU" dirty="0" smtClean="0"/>
          </a:p>
          <a:p>
            <a:pPr lvl="1"/>
            <a:r>
              <a:rPr lang="en-AU" dirty="0"/>
              <a:t>GDS2331[ACCN]</a:t>
            </a:r>
            <a:endParaRPr lang="en-AU" dirty="0"/>
          </a:p>
          <a:p>
            <a:pPr lvl="1"/>
            <a:endParaRPr lang="en-AU" dirty="0"/>
          </a:p>
          <a:p>
            <a:pPr lvl="1"/>
            <a:endParaRPr lang="en-US" dirty="0"/>
          </a:p>
        </p:txBody>
      </p:sp>
    </p:spTree>
    <p:extLst>
      <p:ext uri="{BB962C8B-B14F-4D97-AF65-F5344CB8AC3E}">
        <p14:creationId xmlns:p14="http://schemas.microsoft.com/office/powerpoint/2010/main" val="98664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a:t>
            </a:r>
            <a:endParaRPr lang="en-US" dirty="0"/>
          </a:p>
        </p:txBody>
      </p:sp>
      <p:sp>
        <p:nvSpPr>
          <p:cNvPr id="3" name="Content Placeholder 2"/>
          <p:cNvSpPr>
            <a:spLocks noGrp="1"/>
          </p:cNvSpPr>
          <p:nvPr>
            <p:ph idx="1"/>
          </p:nvPr>
        </p:nvSpPr>
        <p:spPr/>
        <p:txBody>
          <a:bodyPr/>
          <a:lstStyle/>
          <a:p>
            <a:r>
              <a:rPr lang="en-US" dirty="0"/>
              <a:t>http://</a:t>
            </a:r>
            <a:r>
              <a:rPr lang="en-US" dirty="0" err="1"/>
              <a:t>www.ncbi.nlm.nih.gov</a:t>
            </a:r>
            <a:r>
              <a:rPr lang="en-US" dirty="0"/>
              <a:t>/geo/query/</a:t>
            </a:r>
            <a:r>
              <a:rPr lang="en-US" dirty="0" err="1"/>
              <a:t>acc.cgi?acc</a:t>
            </a:r>
            <a:r>
              <a:rPr lang="en-US" dirty="0"/>
              <a:t>=GSE13747</a:t>
            </a:r>
          </a:p>
        </p:txBody>
      </p:sp>
    </p:spTree>
    <p:extLst>
      <p:ext uri="{BB962C8B-B14F-4D97-AF65-F5344CB8AC3E}">
        <p14:creationId xmlns:p14="http://schemas.microsoft.com/office/powerpoint/2010/main" val="35217173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3691</TotalTime>
  <Words>2181</Words>
  <Application>Microsoft Macintosh PowerPoint</Application>
  <PresentationFormat>On-screen Show (4:3)</PresentationFormat>
  <Paragraphs>182</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Adjacency</vt:lpstr>
      <vt:lpstr>BIOM3015 Practical Module 1</vt:lpstr>
      <vt:lpstr>Module 1: Ischemic Heart Disease</vt:lpstr>
      <vt:lpstr>Overview</vt:lpstr>
      <vt:lpstr>GEO Datasets: http://www.ncbi.nlm.nih.gov/geo/</vt:lpstr>
      <vt:lpstr>Available data sets</vt:lpstr>
      <vt:lpstr>NIH GEO</vt:lpstr>
      <vt:lpstr>PowerPoint Presentation</vt:lpstr>
      <vt:lpstr>PowerPoint Presentation</vt:lpstr>
      <vt:lpstr>Ghrelin</vt:lpstr>
      <vt:lpstr>GenMAPP</vt:lpstr>
      <vt:lpstr>Soooooo many experiments!!!</vt:lpstr>
      <vt:lpstr>Soooooo much data!!!</vt:lpstr>
      <vt:lpstr>So I got lost in the data for a while ;)</vt:lpstr>
      <vt:lpstr>So now we have our ‘top 100’ genes</vt:lpstr>
      <vt:lpstr>DAVID to the rescue!!!</vt:lpstr>
      <vt:lpstr>Load in our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38</cp:revision>
  <cp:lastPrinted>2014-08-22T03:48:14Z</cp:lastPrinted>
  <dcterms:created xsi:type="dcterms:W3CDTF">2014-08-18T09:28:31Z</dcterms:created>
  <dcterms:modified xsi:type="dcterms:W3CDTF">2015-07-27T23:27:11Z</dcterms:modified>
</cp:coreProperties>
</file>